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4"/>
  </p:notesMasterIdLst>
  <p:handoutMasterIdLst>
    <p:handoutMasterId r:id="rId15"/>
  </p:handoutMasterIdLst>
  <p:sldIdLst>
    <p:sldId id="359" r:id="rId2"/>
    <p:sldId id="362" r:id="rId3"/>
    <p:sldId id="363" r:id="rId4"/>
    <p:sldId id="337" r:id="rId5"/>
    <p:sldId id="346" r:id="rId6"/>
    <p:sldId id="355" r:id="rId7"/>
    <p:sldId id="354" r:id="rId8"/>
    <p:sldId id="356" r:id="rId9"/>
    <p:sldId id="341" r:id="rId10"/>
    <p:sldId id="360" r:id="rId11"/>
    <p:sldId id="344" r:id="rId12"/>
    <p:sldId id="361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.VnArial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.VnArial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.VnArial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.Vn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CCFF"/>
    <a:srgbClr val="CCFF99"/>
    <a:srgbClr val="FF33CC"/>
    <a:srgbClr val="CCFFCC"/>
    <a:srgbClr val="800000"/>
    <a:srgbClr val="CCFF66"/>
    <a:srgbClr val="FFFF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47" autoAdjust="0"/>
    <p:restoredTop sz="94673" autoAdjust="0"/>
  </p:normalViewPr>
  <p:slideViewPr>
    <p:cSldViewPr snapToGrid="0">
      <p:cViewPr>
        <p:scale>
          <a:sx n="66" d="100"/>
          <a:sy n="66" d="100"/>
        </p:scale>
        <p:origin x="-57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3" d="100"/>
          <a:sy n="43" d="100"/>
        </p:scale>
        <p:origin x="-147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51FF09-5FB1-4DE0-9CEB-6888EC3DA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C6C6B4-6AC8-4FB2-A5B4-B6A817ACC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209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209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7BA50-3F2C-426A-AF82-5B8C1BE2E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ADD08-474A-4991-BF01-8AA1F1753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EE28D-88AD-4BD8-BD93-19E579E8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EE8E0-0116-457F-8E25-34AE29947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C45A4-F02A-45EF-8F01-BF92BC037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C0C59-AB59-4BE5-A5A1-7634C0B40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83BA8-7420-494B-9AAF-53714F69F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C9162-C638-471B-BB7A-EBAD7CD91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1AD85-B2FE-4045-B8A7-E3312EF4A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AC453-25DE-4F7D-9E8B-C236CC53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E4B71-DA3B-46FC-86B5-29FBBC8CD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34902-2A34-4A16-8370-E322FAC8A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7101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1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1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1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1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1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2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2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2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2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2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7102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2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2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2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3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3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3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3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3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3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3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3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4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4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7104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4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4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4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4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5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5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5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5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5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5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5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5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6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6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107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107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107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7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7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8AD851B-6F2D-4A27-9E29-4C3FDD182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257175" y="5181600"/>
          <a:ext cx="1314450" cy="1171575"/>
        </p:xfrm>
        <a:graphic>
          <a:graphicData uri="http://schemas.openxmlformats.org/presentationml/2006/ole">
            <p:oleObj spid="_x0000_s3074" name="Photo Editor Photo" r:id="rId3" imgW="1314286" imgH="1171429" progId="MSPhotoEd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6859588" y="4721225"/>
          <a:ext cx="1998662" cy="1831975"/>
        </p:xfrm>
        <a:graphic>
          <a:graphicData uri="http://schemas.openxmlformats.org/presentationml/2006/ole">
            <p:oleObj spid="_x0000_s3075" name="Clip" r:id="rId4" imgW="1999793" imgH="1831543" progId="MS_ClipArt_Gallery.2">
              <p:embed/>
            </p:oleObj>
          </a:graphicData>
        </a:graphic>
      </p:graphicFrame>
      <p:pic>
        <p:nvPicPr>
          <p:cNvPr id="3076" name="Picture 4" descr="HLL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1428750" y="304800"/>
            <a:ext cx="5867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WordArt 7"/>
          <p:cNvSpPr>
            <a:spLocks noChangeArrowheads="1" noChangeShapeType="1" noTextEdit="1"/>
          </p:cNvSpPr>
          <p:nvPr/>
        </p:nvSpPr>
        <p:spPr bwMode="auto">
          <a:xfrm>
            <a:off x="838200" y="1295400"/>
            <a:ext cx="73533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 GIẢNG MÔN TẬP ĐỌC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086600" cy="796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5000"/>
              </a:spcBef>
            </a:pPr>
            <a:r>
              <a:rPr lang="en-US" sz="2800">
                <a:latin typeface="Arial" charset="0"/>
              </a:rPr>
              <a:t> Thứ    ngày   tháng    n</a:t>
            </a:r>
            <a:r>
              <a:rPr lang="vi-VN" sz="2800">
                <a:latin typeface="Arial" charset="0"/>
              </a:rPr>
              <a:t>ă</a:t>
            </a:r>
            <a:r>
              <a:rPr lang="en-US" sz="2800">
                <a:latin typeface="Arial" charset="0"/>
              </a:rPr>
              <a:t>m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2600">
                <a:latin typeface="Arial" charset="0"/>
              </a:rPr>
              <a:t>Tập </a:t>
            </a:r>
            <a:r>
              <a:rPr lang="vi-VN" sz="2600">
                <a:latin typeface="Arial" charset="0"/>
              </a:rPr>
              <a:t>đ</a:t>
            </a:r>
            <a:r>
              <a:rPr lang="en-US" sz="2600">
                <a:latin typeface="Arial" charset="0"/>
              </a:rPr>
              <a:t>ọc</a:t>
            </a:r>
          </a:p>
        </p:txBody>
      </p:sp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2667000" y="838200"/>
            <a:ext cx="4953000" cy="884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Sầu riêng</a:t>
            </a:r>
            <a:endParaRPr lang="en-US" sz="3200" b="1">
              <a:solidFill>
                <a:srgbClr val="CC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algn="r">
              <a:defRPr/>
            </a:pP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Mai 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</a:t>
            </a:r>
            <a:r>
              <a:rPr lang="vi-VN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Tạo</a:t>
            </a:r>
            <a:endParaRPr lang="en-US" sz="2000" b="1" i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533400" y="2133600"/>
            <a:ext cx="2133600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Luyện </a:t>
            </a:r>
            <a:r>
              <a:rPr lang="vi-VN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ọc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*Đọc </a:t>
            </a:r>
            <a:r>
              <a:rPr lang="vi-VN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úng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</a:t>
            </a:r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4419600" y="2133600"/>
            <a:ext cx="2590800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Tìm hiểu bài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 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Từ ngữ:</a:t>
            </a:r>
            <a:endParaRPr lang="en-US" sz="2400" b="1" u="sng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4267200" y="19812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343400" y="2819400"/>
            <a:ext cx="4267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- th</a:t>
            </a:r>
            <a:r>
              <a:rPr lang="vi-VN" sz="1800">
                <a:latin typeface="Arial" charset="0"/>
              </a:rPr>
              <a:t>ơ</a:t>
            </a:r>
            <a:r>
              <a:rPr lang="en-US" sz="1800">
                <a:latin typeface="Arial" charset="0"/>
              </a:rPr>
              <a:t>m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ậm, lâu tan, ngào ngạt, quyến rũ,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am mê. </a:t>
            </a:r>
          </a:p>
        </p:txBody>
      </p:sp>
      <p:sp>
        <p:nvSpPr>
          <p:cNvPr id="260104" name="Text Box 8"/>
          <p:cNvSpPr txBox="1">
            <a:spLocks noChangeArrowheads="1"/>
          </p:cNvSpPr>
          <p:nvPr/>
        </p:nvSpPr>
        <p:spPr bwMode="auto">
          <a:xfrm>
            <a:off x="533400" y="3810000"/>
            <a:ext cx="2819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*Đọc diễn cảm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514600" y="2971800"/>
            <a:ext cx="1371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lủng lẳng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04800" y="2971800"/>
            <a:ext cx="26289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60000"/>
              </a:spcBef>
            </a:pPr>
            <a:r>
              <a:rPr lang="en-US" sz="2200">
                <a:latin typeface="Arial" charset="0"/>
              </a:rPr>
              <a:t>- </a:t>
            </a:r>
            <a:r>
              <a:rPr lang="en-US" sz="2000">
                <a:latin typeface="Arial" charset="0"/>
              </a:rPr>
              <a:t>sầu riêng, quyện,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04800" y="3352800"/>
            <a:ext cx="3505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</a:rPr>
              <a:t>- </a:t>
            </a:r>
            <a:r>
              <a:rPr lang="en-US" sz="2000">
                <a:latin typeface="Arial" charset="0"/>
              </a:rPr>
              <a:t>khẳng khiu, quằn, l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ợn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343400" y="3468688"/>
            <a:ext cx="4191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- th</a:t>
            </a:r>
            <a:r>
              <a:rPr lang="vi-VN" sz="1800">
                <a:latin typeface="Arial" charset="0"/>
              </a:rPr>
              <a:t>ơ</a:t>
            </a:r>
            <a:r>
              <a:rPr lang="en-US" sz="1800">
                <a:latin typeface="Arial" charset="0"/>
              </a:rPr>
              <a:t>m ngát, toả khắp. 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343400" y="3962400"/>
            <a:ext cx="4191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- khẳng khiu, cao vút, thẳng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uột.</a:t>
            </a:r>
          </a:p>
        </p:txBody>
      </p:sp>
      <p:sp>
        <p:nvSpPr>
          <p:cNvPr id="260110" name="Rectangle 14"/>
          <p:cNvSpPr>
            <a:spLocks noChangeArrowheads="1"/>
          </p:cNvSpPr>
          <p:nvPr/>
        </p:nvSpPr>
        <p:spPr bwMode="auto">
          <a:xfrm>
            <a:off x="304800" y="4419600"/>
            <a:ext cx="3810000" cy="668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US" sz="2200" b="1" i="1">
                <a:latin typeface="Arial" charset="0"/>
              </a:rPr>
              <a:t>  - </a:t>
            </a:r>
            <a:r>
              <a:rPr lang="en-US" sz="2200" i="1">
                <a:latin typeface="Arial" charset="0"/>
              </a:rPr>
              <a:t>Toàn bài </a:t>
            </a:r>
            <a:r>
              <a:rPr lang="vi-VN" sz="2200" i="1">
                <a:latin typeface="Arial" charset="0"/>
              </a:rPr>
              <a:t>đ</a:t>
            </a:r>
            <a:r>
              <a:rPr lang="en-US" sz="2200" i="1">
                <a:latin typeface="Arial" charset="0"/>
              </a:rPr>
              <a:t>ọc giọng tả nhẹ nhàng, chậm rãi.</a:t>
            </a:r>
            <a:endParaRPr lang="en-US" sz="2200">
              <a:latin typeface="Arial" charset="0"/>
            </a:endParaRPr>
          </a:p>
        </p:txBody>
      </p:sp>
      <p:sp>
        <p:nvSpPr>
          <p:cNvPr id="260111" name="Rectangle 15"/>
          <p:cNvSpPr>
            <a:spLocks noChangeArrowheads="1"/>
          </p:cNvSpPr>
          <p:nvPr/>
        </p:nvSpPr>
        <p:spPr bwMode="auto">
          <a:xfrm>
            <a:off x="457200" y="5029200"/>
            <a:ext cx="3810000" cy="668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US" sz="2200">
                <a:latin typeface="Arial" charset="0"/>
              </a:rPr>
              <a:t>- Nhấn giọng từ ngữ ca ngợi vẻ </a:t>
            </a:r>
            <a:r>
              <a:rPr lang="vi-VN" sz="2200">
                <a:latin typeface="Arial" charset="0"/>
              </a:rPr>
              <a:t>đ</a:t>
            </a:r>
            <a:r>
              <a:rPr lang="en-US" sz="2200">
                <a:latin typeface="Arial" charset="0"/>
              </a:rPr>
              <a:t>ặc sắc của sầu riêng.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4495800" y="4419600"/>
            <a:ext cx="46482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*</a:t>
            </a:r>
            <a:r>
              <a:rPr lang="en-US" sz="2000">
                <a:latin typeface="Arial" charset="0"/>
              </a:rPr>
              <a:t> 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Ý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 1: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H</a:t>
            </a:r>
            <a:r>
              <a:rPr lang="vi-VN" sz="2000" b="1">
                <a:solidFill>
                  <a:srgbClr val="00FF00"/>
                </a:solidFill>
                <a:latin typeface="Arial" charset="0"/>
              </a:rPr>
              <a:t>ươ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ng vị </a:t>
            </a:r>
            <a:r>
              <a:rPr lang="vi-VN" sz="2000" b="1">
                <a:solidFill>
                  <a:srgbClr val="00FF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ặc biệt của quả sầu     riêng.</a:t>
            </a:r>
            <a:r>
              <a:rPr lang="en-US" sz="1800">
                <a:solidFill>
                  <a:srgbClr val="00FF00"/>
                </a:solidFill>
                <a:latin typeface="Arial" charset="0"/>
              </a:rPr>
              <a:t>  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495800" y="5029200"/>
            <a:ext cx="4953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* 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Ý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 2:</a:t>
            </a:r>
            <a:r>
              <a:rPr lang="en-US" sz="2000">
                <a:latin typeface="Arial" charset="0"/>
              </a:rPr>
              <a:t>  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Những nét </a:t>
            </a:r>
            <a:r>
              <a:rPr lang="vi-VN" sz="2000" b="1">
                <a:solidFill>
                  <a:srgbClr val="00FF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ặc sắc của hoa sầu riêng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4495800" y="5715000"/>
            <a:ext cx="4953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* 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Ý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 3:</a:t>
            </a:r>
            <a:r>
              <a:rPr lang="en-US" sz="2000">
                <a:latin typeface="Arial" charset="0"/>
              </a:rPr>
              <a:t>  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Dáng vẻ kì lạ của cây sầu riêng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60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0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0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6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086600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Arial" charset="0"/>
              </a:rPr>
              <a:t> Thứ    ngày   tháng    n</a:t>
            </a:r>
            <a:r>
              <a:rPr lang="vi-VN" sz="2800">
                <a:latin typeface="Arial" charset="0"/>
              </a:rPr>
              <a:t>ă</a:t>
            </a:r>
            <a:r>
              <a:rPr lang="en-US" sz="2800">
                <a:latin typeface="Arial" charset="0"/>
              </a:rPr>
              <a:t>m</a:t>
            </a:r>
          </a:p>
          <a:p>
            <a:pPr algn="ctr"/>
            <a:r>
              <a:rPr lang="en-US" sz="2800">
                <a:latin typeface="Arial" charset="0"/>
              </a:rPr>
              <a:t>Tập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ọc</a:t>
            </a:r>
          </a:p>
        </p:txBody>
      </p:sp>
      <p:sp>
        <p:nvSpPr>
          <p:cNvPr id="13315" name="Text Box 13"/>
          <p:cNvSpPr txBox="1">
            <a:spLocks noChangeArrowheads="1"/>
          </p:cNvSpPr>
          <p:nvPr/>
        </p:nvSpPr>
        <p:spPr bwMode="auto">
          <a:xfrm>
            <a:off x="457200" y="1752600"/>
            <a:ext cx="83058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b="1">
                <a:latin typeface="Arial" charset="0"/>
              </a:rPr>
              <a:t>    </a:t>
            </a:r>
            <a:endParaRPr lang="en-US" sz="2700" b="1">
              <a:latin typeface="Arial" charset="0"/>
            </a:endParaRPr>
          </a:p>
        </p:txBody>
      </p:sp>
      <p:sp>
        <p:nvSpPr>
          <p:cNvPr id="232468" name="Text Box 20"/>
          <p:cNvSpPr txBox="1">
            <a:spLocks noChangeArrowheads="1"/>
          </p:cNvSpPr>
          <p:nvPr/>
        </p:nvSpPr>
        <p:spPr bwMode="auto">
          <a:xfrm>
            <a:off x="533400" y="1409700"/>
            <a:ext cx="2819400" cy="492125"/>
          </a:xfrm>
          <a:prstGeom prst="rect">
            <a:avLst/>
          </a:prstGeom>
          <a:solidFill>
            <a:srgbClr val="CCFFFF"/>
          </a:solidFill>
          <a:ln w="57150" cmpd="thinThick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sz="2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*Đọc diễn cảm</a:t>
            </a:r>
            <a:r>
              <a:rPr lang="en-US" sz="2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</a:t>
            </a:r>
          </a:p>
        </p:txBody>
      </p:sp>
      <p:sp>
        <p:nvSpPr>
          <p:cNvPr id="232469" name="Text Box 21"/>
          <p:cNvSpPr txBox="1">
            <a:spLocks noChangeArrowheads="1"/>
          </p:cNvSpPr>
          <p:nvPr/>
        </p:nvSpPr>
        <p:spPr bwMode="auto">
          <a:xfrm>
            <a:off x="762000" y="2362200"/>
            <a:ext cx="7848600" cy="3832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30000"/>
              </a:spcBef>
            </a:pPr>
            <a:r>
              <a:rPr lang="en-US" sz="2600">
                <a:latin typeface="Arial" charset="0"/>
              </a:rPr>
              <a:t>   </a:t>
            </a:r>
            <a:r>
              <a:rPr lang="en-US" sz="3000">
                <a:latin typeface="Arial" charset="0"/>
              </a:rPr>
              <a:t>Sầu riêng là loại trái quý của miền Nam. H</a:t>
            </a:r>
            <a:r>
              <a:rPr lang="vi-VN" sz="3000">
                <a:latin typeface="Arial" charset="0"/>
              </a:rPr>
              <a:t>ươ</a:t>
            </a:r>
            <a:r>
              <a:rPr lang="en-US" sz="3000">
                <a:latin typeface="Arial" charset="0"/>
              </a:rPr>
              <a:t>ng vị của nó hết sức </a:t>
            </a:r>
            <a:r>
              <a:rPr lang="vi-VN" sz="3000">
                <a:latin typeface="Arial" charset="0"/>
              </a:rPr>
              <a:t>đ</a:t>
            </a:r>
            <a:r>
              <a:rPr lang="en-US" sz="3000">
                <a:latin typeface="Arial" charset="0"/>
              </a:rPr>
              <a:t>ặc biệt, mùi th</a:t>
            </a:r>
            <a:r>
              <a:rPr lang="vi-VN" sz="3000">
                <a:latin typeface="Arial" charset="0"/>
              </a:rPr>
              <a:t>ơ</a:t>
            </a:r>
            <a:r>
              <a:rPr lang="en-US" sz="3000">
                <a:latin typeface="Arial" charset="0"/>
              </a:rPr>
              <a:t>m </a:t>
            </a:r>
            <a:r>
              <a:rPr lang="vi-VN" sz="3000">
                <a:latin typeface="Arial" charset="0"/>
              </a:rPr>
              <a:t>đ</a:t>
            </a:r>
            <a:r>
              <a:rPr lang="en-US" sz="3000">
                <a:latin typeface="Arial" charset="0"/>
              </a:rPr>
              <a:t>ậm, bay rất xa, lâu tan trong không khí. Còn hàng chục mét mới tới n</a:t>
            </a:r>
            <a:r>
              <a:rPr lang="vi-VN" sz="3000">
                <a:latin typeface="Arial" charset="0"/>
              </a:rPr>
              <a:t>ơ</a:t>
            </a:r>
            <a:r>
              <a:rPr lang="en-US" sz="3000">
                <a:latin typeface="Arial" charset="0"/>
              </a:rPr>
              <a:t>i </a:t>
            </a:r>
            <a:r>
              <a:rPr lang="vi-VN" sz="3000">
                <a:latin typeface="Arial" charset="0"/>
              </a:rPr>
              <a:t>đ</a:t>
            </a:r>
            <a:r>
              <a:rPr lang="en-US" sz="3000">
                <a:latin typeface="Arial" charset="0"/>
              </a:rPr>
              <a:t>ể sầu riêng, h</a:t>
            </a:r>
            <a:r>
              <a:rPr lang="vi-VN" sz="3000">
                <a:latin typeface="Arial" charset="0"/>
              </a:rPr>
              <a:t>ươ</a:t>
            </a:r>
            <a:r>
              <a:rPr lang="en-US" sz="3000">
                <a:latin typeface="Arial" charset="0"/>
              </a:rPr>
              <a:t>ng </a:t>
            </a:r>
            <a:r>
              <a:rPr lang="vi-VN" sz="3000">
                <a:latin typeface="Arial" charset="0"/>
              </a:rPr>
              <a:t>đ</a:t>
            </a:r>
            <a:r>
              <a:rPr lang="en-US" sz="3000">
                <a:latin typeface="Arial" charset="0"/>
              </a:rPr>
              <a:t>ã ngào ngạt xông vào cánh mũi. Sầu riêng th</a:t>
            </a:r>
            <a:r>
              <a:rPr lang="vi-VN" sz="3000">
                <a:latin typeface="Arial" charset="0"/>
              </a:rPr>
              <a:t>ơ</a:t>
            </a:r>
            <a:r>
              <a:rPr lang="en-US" sz="3000">
                <a:latin typeface="Arial" charset="0"/>
              </a:rPr>
              <a:t>m mùi th</a:t>
            </a:r>
            <a:r>
              <a:rPr lang="vi-VN" sz="3000">
                <a:latin typeface="Arial" charset="0"/>
              </a:rPr>
              <a:t>ơ</a:t>
            </a:r>
            <a:r>
              <a:rPr lang="en-US" sz="3000">
                <a:latin typeface="Arial" charset="0"/>
              </a:rPr>
              <a:t>m của mít chín quyện với h</a:t>
            </a:r>
            <a:r>
              <a:rPr lang="vi-VN" sz="3000">
                <a:latin typeface="Arial" charset="0"/>
              </a:rPr>
              <a:t>ươ</a:t>
            </a:r>
            <a:r>
              <a:rPr lang="en-US" sz="3000">
                <a:latin typeface="Arial" charset="0"/>
              </a:rPr>
              <a:t>ng b</a:t>
            </a:r>
            <a:r>
              <a:rPr lang="vi-VN" sz="3000">
                <a:latin typeface="Arial" charset="0"/>
              </a:rPr>
              <a:t>ư</a:t>
            </a:r>
            <a:r>
              <a:rPr lang="en-US" sz="3000">
                <a:latin typeface="Arial" charset="0"/>
              </a:rPr>
              <a:t>ởi, béo cái béo của trứng gà, ngọt cái vị của mật ong già hạn. H</a:t>
            </a:r>
            <a:r>
              <a:rPr lang="vi-VN" sz="3000">
                <a:latin typeface="Arial" charset="0"/>
              </a:rPr>
              <a:t>ươ</a:t>
            </a:r>
            <a:r>
              <a:rPr lang="en-US" sz="3000">
                <a:latin typeface="Arial" charset="0"/>
              </a:rPr>
              <a:t>ng vị quyến rũ </a:t>
            </a:r>
            <a:r>
              <a:rPr lang="vi-VN" sz="3000">
                <a:latin typeface="Arial" charset="0"/>
              </a:rPr>
              <a:t>đ</a:t>
            </a:r>
            <a:r>
              <a:rPr lang="en-US" sz="3000">
                <a:latin typeface="Arial" charset="0"/>
              </a:rPr>
              <a:t>ến kì lạ.</a:t>
            </a:r>
            <a:endParaRPr lang="en-US" sz="3200">
              <a:latin typeface="Arial" charset="0"/>
            </a:endParaRPr>
          </a:p>
        </p:txBody>
      </p:sp>
      <p:sp>
        <p:nvSpPr>
          <p:cNvPr id="232472" name="Line 24"/>
          <p:cNvSpPr>
            <a:spLocks noChangeShapeType="1"/>
          </p:cNvSpPr>
          <p:nvPr/>
        </p:nvSpPr>
        <p:spPr bwMode="auto">
          <a:xfrm>
            <a:off x="4368800" y="2819400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74" name="Line 26"/>
          <p:cNvSpPr>
            <a:spLocks noChangeShapeType="1"/>
          </p:cNvSpPr>
          <p:nvPr/>
        </p:nvSpPr>
        <p:spPr bwMode="auto">
          <a:xfrm>
            <a:off x="3860800" y="3251200"/>
            <a:ext cx="1193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75" name="Line 27"/>
          <p:cNvSpPr>
            <a:spLocks noChangeShapeType="1"/>
          </p:cNvSpPr>
          <p:nvPr/>
        </p:nvSpPr>
        <p:spPr bwMode="auto">
          <a:xfrm>
            <a:off x="7696200" y="3251200"/>
            <a:ext cx="812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76" name="Line 28"/>
          <p:cNvSpPr>
            <a:spLocks noChangeShapeType="1"/>
          </p:cNvSpPr>
          <p:nvPr/>
        </p:nvSpPr>
        <p:spPr bwMode="auto">
          <a:xfrm>
            <a:off x="901700" y="3632200"/>
            <a:ext cx="711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77" name="Line 29"/>
          <p:cNvSpPr>
            <a:spLocks noChangeShapeType="1"/>
          </p:cNvSpPr>
          <p:nvPr/>
        </p:nvSpPr>
        <p:spPr bwMode="auto">
          <a:xfrm>
            <a:off x="2540000" y="3657600"/>
            <a:ext cx="1003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78" name="Line 30"/>
          <p:cNvSpPr>
            <a:spLocks noChangeShapeType="1"/>
          </p:cNvSpPr>
          <p:nvPr/>
        </p:nvSpPr>
        <p:spPr bwMode="auto">
          <a:xfrm>
            <a:off x="3759200" y="3657600"/>
            <a:ext cx="1079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79" name="Line 31"/>
          <p:cNvSpPr>
            <a:spLocks noChangeShapeType="1"/>
          </p:cNvSpPr>
          <p:nvPr/>
        </p:nvSpPr>
        <p:spPr bwMode="auto">
          <a:xfrm>
            <a:off x="2578100" y="4457700"/>
            <a:ext cx="16891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81" name="Line 33"/>
          <p:cNvSpPr>
            <a:spLocks noChangeShapeType="1"/>
          </p:cNvSpPr>
          <p:nvPr/>
        </p:nvSpPr>
        <p:spPr bwMode="auto">
          <a:xfrm>
            <a:off x="1841500" y="4889500"/>
            <a:ext cx="2590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82" name="Line 34"/>
          <p:cNvSpPr>
            <a:spLocks noChangeShapeType="1"/>
          </p:cNvSpPr>
          <p:nvPr/>
        </p:nvSpPr>
        <p:spPr bwMode="auto">
          <a:xfrm>
            <a:off x="2971800" y="5283200"/>
            <a:ext cx="2286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83" name="Line 35"/>
          <p:cNvSpPr>
            <a:spLocks noChangeShapeType="1"/>
          </p:cNvSpPr>
          <p:nvPr/>
        </p:nvSpPr>
        <p:spPr bwMode="auto">
          <a:xfrm>
            <a:off x="7772400" y="5283200"/>
            <a:ext cx="711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84" name="Line 36"/>
          <p:cNvSpPr>
            <a:spLocks noChangeShapeType="1"/>
          </p:cNvSpPr>
          <p:nvPr/>
        </p:nvSpPr>
        <p:spPr bwMode="auto">
          <a:xfrm>
            <a:off x="7493000" y="5740400"/>
            <a:ext cx="1041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85" name="Line 37"/>
          <p:cNvSpPr>
            <a:spLocks noChangeShapeType="1"/>
          </p:cNvSpPr>
          <p:nvPr/>
        </p:nvSpPr>
        <p:spPr bwMode="auto">
          <a:xfrm>
            <a:off x="749300" y="61087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94" name="Text Box 46"/>
          <p:cNvSpPr txBox="1">
            <a:spLocks noChangeArrowheads="1"/>
          </p:cNvSpPr>
          <p:nvPr/>
        </p:nvSpPr>
        <p:spPr bwMode="auto">
          <a:xfrm>
            <a:off x="2476500" y="1012825"/>
            <a:ext cx="502920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Sầu riêng</a:t>
            </a: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endParaRPr lang="en-US" sz="32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algn="r">
              <a:defRPr/>
            </a:pPr>
            <a:r>
              <a:rPr lang="en-US" sz="1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Mai </a:t>
            </a:r>
            <a:r>
              <a:rPr lang="en-US" sz="1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</a:t>
            </a:r>
            <a:r>
              <a:rPr lang="vi-VN" sz="1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sz="1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Tạo</a:t>
            </a:r>
            <a:endParaRPr lang="en-US" sz="1800" b="1" i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23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23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23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1000"/>
                                        <p:tgtEl>
                                          <p:spTgt spid="23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1000"/>
                                        <p:tgtEl>
                                          <p:spTgt spid="23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23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1000"/>
                                        <p:tgtEl>
                                          <p:spTgt spid="23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1000"/>
                                        <p:tgtEl>
                                          <p:spTgt spid="23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1000"/>
                                        <p:tgtEl>
                                          <p:spTgt spid="23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1000"/>
                                        <p:tgtEl>
                                          <p:spTgt spid="23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1000"/>
                                        <p:tgtEl>
                                          <p:spTgt spid="23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1000"/>
                                        <p:tgtEl>
                                          <p:spTgt spid="23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72" grpId="0" animBg="1"/>
      <p:bldP spid="232474" grpId="0" animBg="1"/>
      <p:bldP spid="232475" grpId="0" animBg="1"/>
      <p:bldP spid="232476" grpId="0" animBg="1"/>
      <p:bldP spid="232477" grpId="0" animBg="1"/>
      <p:bldP spid="232478" grpId="0" animBg="1"/>
      <p:bldP spid="232479" grpId="0" animBg="1"/>
      <p:bldP spid="232481" grpId="0" animBg="1"/>
      <p:bldP spid="232482" grpId="0" animBg="1"/>
      <p:bldP spid="232483" grpId="0" animBg="1"/>
      <p:bldP spid="232484" grpId="0" animBg="1"/>
      <p:bldP spid="2324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086600" cy="796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5000"/>
              </a:spcBef>
            </a:pPr>
            <a:r>
              <a:rPr lang="en-US" sz="2800">
                <a:latin typeface="Arial" charset="0"/>
              </a:rPr>
              <a:t> Thứ    ngày   tháng    n</a:t>
            </a:r>
            <a:r>
              <a:rPr lang="vi-VN" sz="2800">
                <a:latin typeface="Arial" charset="0"/>
              </a:rPr>
              <a:t>ă</a:t>
            </a:r>
            <a:r>
              <a:rPr lang="en-US" sz="2800">
                <a:latin typeface="Arial" charset="0"/>
              </a:rPr>
              <a:t>m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2600">
                <a:latin typeface="Arial" charset="0"/>
              </a:rPr>
              <a:t>Tập </a:t>
            </a:r>
            <a:r>
              <a:rPr lang="vi-VN" sz="2600">
                <a:latin typeface="Arial" charset="0"/>
              </a:rPr>
              <a:t>đ</a:t>
            </a:r>
            <a:r>
              <a:rPr lang="en-US" sz="2600">
                <a:latin typeface="Arial" charset="0"/>
              </a:rPr>
              <a:t>ọc</a:t>
            </a: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2667000" y="838200"/>
            <a:ext cx="4953000" cy="884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Sầu riêng</a:t>
            </a:r>
            <a:endParaRPr lang="en-US" sz="3200" b="1">
              <a:solidFill>
                <a:srgbClr val="CC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algn="r">
              <a:defRPr/>
            </a:pP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Mai 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</a:t>
            </a:r>
            <a:r>
              <a:rPr lang="vi-VN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Tạo</a:t>
            </a:r>
            <a:endParaRPr lang="en-US" sz="2000" b="1" i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514350" y="2647950"/>
            <a:ext cx="2133600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Luyện </a:t>
            </a:r>
            <a:r>
              <a:rPr lang="vi-VN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ọc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*Đọc </a:t>
            </a:r>
            <a:r>
              <a:rPr lang="vi-VN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úng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</a:t>
            </a: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4400550" y="2647950"/>
            <a:ext cx="2590800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Tìm hiểu bài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 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Từ ngữ:</a:t>
            </a:r>
            <a:endParaRPr lang="en-US" sz="2400" b="1" u="sng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4248150" y="249555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324350" y="3333750"/>
            <a:ext cx="4267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- th</a:t>
            </a:r>
            <a:r>
              <a:rPr lang="vi-VN" sz="1800">
                <a:latin typeface="Arial" charset="0"/>
              </a:rPr>
              <a:t>ơ</a:t>
            </a:r>
            <a:r>
              <a:rPr lang="en-US" sz="1800">
                <a:latin typeface="Arial" charset="0"/>
              </a:rPr>
              <a:t>m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ậm, lâu tan, ngào ngạt, quyến rũ,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am mê. </a:t>
            </a:r>
          </a:p>
        </p:txBody>
      </p:sp>
      <p:sp>
        <p:nvSpPr>
          <p:cNvPr id="264200" name="Text Box 8"/>
          <p:cNvSpPr txBox="1">
            <a:spLocks noChangeArrowheads="1"/>
          </p:cNvSpPr>
          <p:nvPr/>
        </p:nvSpPr>
        <p:spPr bwMode="auto">
          <a:xfrm>
            <a:off x="514350" y="4324350"/>
            <a:ext cx="2819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*Đọc diễn cảm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495550" y="3486150"/>
            <a:ext cx="1371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lủng lẳng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85750" y="3486150"/>
            <a:ext cx="26289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60000"/>
              </a:spcBef>
            </a:pPr>
            <a:r>
              <a:rPr lang="en-US" sz="2200">
                <a:latin typeface="Arial" charset="0"/>
              </a:rPr>
              <a:t>- </a:t>
            </a:r>
            <a:r>
              <a:rPr lang="en-US" sz="2000">
                <a:latin typeface="Arial" charset="0"/>
              </a:rPr>
              <a:t>sầu riêng, quyện,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85750" y="3867150"/>
            <a:ext cx="3505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</a:rPr>
              <a:t>- </a:t>
            </a:r>
            <a:r>
              <a:rPr lang="en-US" sz="2000">
                <a:latin typeface="Arial" charset="0"/>
              </a:rPr>
              <a:t>khẳng khiu, quằn, l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ợn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354513" y="4056063"/>
            <a:ext cx="4191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- th</a:t>
            </a:r>
            <a:r>
              <a:rPr lang="vi-VN" sz="1800">
                <a:latin typeface="Arial" charset="0"/>
              </a:rPr>
              <a:t>ơ</a:t>
            </a:r>
            <a:r>
              <a:rPr lang="en-US" sz="1800">
                <a:latin typeface="Arial" charset="0"/>
              </a:rPr>
              <a:t>m ngát 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324350" y="4476750"/>
            <a:ext cx="4191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- khẳng khiu, cao vút, thẳng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uột.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285750" y="4933950"/>
            <a:ext cx="3810000" cy="668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US" sz="2200" b="1" i="1">
                <a:latin typeface="Arial" charset="0"/>
              </a:rPr>
              <a:t>  - </a:t>
            </a:r>
            <a:r>
              <a:rPr lang="en-US" sz="2200" i="1">
                <a:latin typeface="Arial" charset="0"/>
              </a:rPr>
              <a:t>Toàn bài </a:t>
            </a:r>
            <a:r>
              <a:rPr lang="vi-VN" sz="2200" i="1">
                <a:latin typeface="Arial" charset="0"/>
              </a:rPr>
              <a:t>đ</a:t>
            </a:r>
            <a:r>
              <a:rPr lang="en-US" sz="2200" i="1">
                <a:latin typeface="Arial" charset="0"/>
              </a:rPr>
              <a:t>ọc giọng tả nhẹ nhàng, chậm rãi.</a:t>
            </a:r>
            <a:endParaRPr lang="en-US" sz="2200">
              <a:latin typeface="Arial" charset="0"/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38150" y="5543550"/>
            <a:ext cx="3810000" cy="668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US" sz="2200">
                <a:latin typeface="Arial" charset="0"/>
              </a:rPr>
              <a:t>- Nhấn giọng từ ngữ ca ngợi vẻ </a:t>
            </a:r>
            <a:r>
              <a:rPr lang="vi-VN" sz="2200">
                <a:latin typeface="Arial" charset="0"/>
              </a:rPr>
              <a:t>đ</a:t>
            </a:r>
            <a:r>
              <a:rPr lang="en-US" sz="2200">
                <a:latin typeface="Arial" charset="0"/>
              </a:rPr>
              <a:t>ặc sắc của sầu riêng.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4476750" y="4933950"/>
            <a:ext cx="46482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*</a:t>
            </a:r>
            <a:r>
              <a:rPr lang="en-US" sz="2000">
                <a:latin typeface="Arial" charset="0"/>
              </a:rPr>
              <a:t> 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Ý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 1: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H</a:t>
            </a:r>
            <a:r>
              <a:rPr lang="vi-VN" sz="2000" b="1">
                <a:solidFill>
                  <a:srgbClr val="00FF00"/>
                </a:solidFill>
                <a:latin typeface="Arial" charset="0"/>
              </a:rPr>
              <a:t>ươ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ng vị </a:t>
            </a:r>
            <a:r>
              <a:rPr lang="vi-VN" sz="2000" b="1">
                <a:solidFill>
                  <a:srgbClr val="00FF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ặc biệt của quả sầu     riêng.</a:t>
            </a:r>
            <a:r>
              <a:rPr lang="en-US" sz="1800">
                <a:solidFill>
                  <a:srgbClr val="00FF00"/>
                </a:solidFill>
                <a:latin typeface="Arial" charset="0"/>
              </a:rPr>
              <a:t>  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476750" y="5543550"/>
            <a:ext cx="4953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* 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Ý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 2:</a:t>
            </a:r>
            <a:r>
              <a:rPr lang="en-US" sz="2000">
                <a:latin typeface="Arial" charset="0"/>
              </a:rPr>
              <a:t>  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Những nét </a:t>
            </a:r>
            <a:r>
              <a:rPr lang="vi-VN" sz="2000" b="1">
                <a:solidFill>
                  <a:srgbClr val="00FF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ặc sắc của hoa sầu riêng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4476750" y="6229350"/>
            <a:ext cx="4953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* 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Ý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 3:</a:t>
            </a:r>
            <a:r>
              <a:rPr lang="en-US" sz="2000">
                <a:latin typeface="Arial" charset="0"/>
              </a:rPr>
              <a:t>  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Dáng vẻ kì lạ của cây sầu riêng</a:t>
            </a:r>
          </a:p>
        </p:txBody>
      </p:sp>
      <p:sp>
        <p:nvSpPr>
          <p:cNvPr id="264211" name="Text Box 19"/>
          <p:cNvSpPr txBox="1">
            <a:spLocks noChangeArrowheads="1"/>
          </p:cNvSpPr>
          <p:nvPr/>
        </p:nvSpPr>
        <p:spPr bwMode="auto">
          <a:xfrm>
            <a:off x="1028700" y="1733550"/>
            <a:ext cx="7620000" cy="727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5000"/>
              </a:spcBef>
            </a:pPr>
            <a:r>
              <a:rPr lang="en-US" sz="2600" i="1">
                <a:solidFill>
                  <a:srgbClr val="FFCCFF"/>
                </a:solidFill>
                <a:latin typeface="Arial" charset="0"/>
              </a:rPr>
              <a:t>                  </a:t>
            </a:r>
            <a:r>
              <a:rPr lang="en-US" sz="2600" b="1" i="1">
                <a:solidFill>
                  <a:srgbClr val="FF33CC"/>
                </a:solidFill>
                <a:latin typeface="Arial" charset="0"/>
              </a:rPr>
              <a:t>Bài v</a:t>
            </a:r>
            <a:r>
              <a:rPr lang="vi-VN" sz="2600" b="1" i="1">
                <a:solidFill>
                  <a:srgbClr val="FF33CC"/>
                </a:solidFill>
                <a:latin typeface="Arial" charset="0"/>
              </a:rPr>
              <a:t>ă</a:t>
            </a:r>
            <a:r>
              <a:rPr lang="en-US" sz="2600" b="1" i="1">
                <a:solidFill>
                  <a:srgbClr val="FF33CC"/>
                </a:solidFill>
                <a:latin typeface="Arial" charset="0"/>
              </a:rPr>
              <a:t>n ca ngợi giá trị và vẻ </a:t>
            </a:r>
            <a:r>
              <a:rPr lang="vi-VN" sz="2600" b="1" i="1">
                <a:solidFill>
                  <a:srgbClr val="FF33CC"/>
                </a:solidFill>
                <a:latin typeface="Arial" charset="0"/>
              </a:rPr>
              <a:t>đ</a:t>
            </a:r>
            <a:r>
              <a:rPr lang="en-US" sz="2600" b="1" i="1">
                <a:solidFill>
                  <a:srgbClr val="FF33CC"/>
                </a:solidFill>
                <a:latin typeface="Arial" charset="0"/>
              </a:rPr>
              <a:t>ẹp </a:t>
            </a:r>
            <a:r>
              <a:rPr lang="vi-VN" sz="2600" b="1" i="1">
                <a:solidFill>
                  <a:srgbClr val="FF33CC"/>
                </a:solidFill>
                <a:latin typeface="Arial" charset="0"/>
              </a:rPr>
              <a:t>đ</a:t>
            </a:r>
            <a:r>
              <a:rPr lang="en-US" sz="2600" b="1" i="1">
                <a:solidFill>
                  <a:srgbClr val="FF33CC"/>
                </a:solidFill>
                <a:latin typeface="Arial" charset="0"/>
              </a:rPr>
              <a:t>ặc sắc của cây sầu riêng.</a:t>
            </a:r>
          </a:p>
        </p:txBody>
      </p:sp>
      <p:sp>
        <p:nvSpPr>
          <p:cNvPr id="264212" name="Text Box 20"/>
          <p:cNvSpPr txBox="1">
            <a:spLocks noChangeArrowheads="1"/>
          </p:cNvSpPr>
          <p:nvPr/>
        </p:nvSpPr>
        <p:spPr bwMode="auto">
          <a:xfrm>
            <a:off x="1085850" y="1562100"/>
            <a:ext cx="16954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ý </a:t>
            </a:r>
            <a:r>
              <a:rPr lang="en-US" sz="28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nghĩa</a:t>
            </a:r>
            <a:r>
              <a:rPr lang="en-US" sz="28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2114550"/>
            <a:ext cx="8229600" cy="6397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Arial"/>
              </a:rPr>
              <a:t>- Đọc thuộc lòng bài th</a:t>
            </a:r>
            <a:r>
              <a:rPr lang="vi-VN" smtClean="0">
                <a:latin typeface="Arial"/>
              </a:rPr>
              <a:t>ơ</a:t>
            </a:r>
            <a:r>
              <a:rPr lang="en-US" smtClean="0">
                <a:latin typeface="Arial"/>
              </a:rPr>
              <a:t> </a:t>
            </a:r>
            <a:r>
              <a:rPr lang="en-US" b="1" i="1" smtClean="0">
                <a:latin typeface="Arial"/>
              </a:rPr>
              <a:t>Bè xuôi sông La.</a:t>
            </a:r>
            <a:endParaRPr lang="en-US" smtClean="0">
              <a:latin typeface="Arial"/>
            </a:endParaRPr>
          </a:p>
        </p:txBody>
      </p:sp>
      <p:sp>
        <p:nvSpPr>
          <p:cNvPr id="267270" name="AutoShape 6"/>
          <p:cNvSpPr>
            <a:spLocks noChangeArrowheads="1"/>
          </p:cNvSpPr>
          <p:nvPr/>
        </p:nvSpPr>
        <p:spPr bwMode="auto">
          <a:xfrm>
            <a:off x="2571750" y="4114800"/>
            <a:ext cx="4514850" cy="1771650"/>
          </a:xfrm>
          <a:prstGeom prst="wedgeEllipseCallout">
            <a:avLst>
              <a:gd name="adj1" fmla="val -44551"/>
              <a:gd name="adj2" fmla="val 85306"/>
            </a:avLst>
          </a:prstGeom>
          <a:gradFill rotWithShape="1">
            <a:gsLst>
              <a:gs pos="0">
                <a:srgbClr val="66FFFF"/>
              </a:gs>
              <a:gs pos="50000">
                <a:srgbClr val="CCFF66"/>
              </a:gs>
              <a:gs pos="100000">
                <a:srgbClr val="66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800000"/>
                </a:solidFill>
                <a:latin typeface="Arial" charset="0"/>
              </a:rPr>
              <a:t>Sông La </a:t>
            </a:r>
            <a:r>
              <a:rPr lang="vi-VN">
                <a:solidFill>
                  <a:srgbClr val="8000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800000"/>
                </a:solidFill>
                <a:latin typeface="Arial" charset="0"/>
              </a:rPr>
              <a:t>ẹp nh</a:t>
            </a:r>
            <a:r>
              <a:rPr lang="vi-VN">
                <a:solidFill>
                  <a:srgbClr val="8000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800000"/>
                </a:solidFill>
                <a:latin typeface="Arial" charset="0"/>
              </a:rPr>
              <a:t> thế nào?</a:t>
            </a:r>
          </a:p>
        </p:txBody>
      </p:sp>
      <p:sp>
        <p:nvSpPr>
          <p:cNvPr id="4100" name="AutoShape 8"/>
          <p:cNvSpPr>
            <a:spLocks noChangeArrowheads="1"/>
          </p:cNvSpPr>
          <p:nvPr/>
        </p:nvSpPr>
        <p:spPr bwMode="auto">
          <a:xfrm>
            <a:off x="571500" y="457200"/>
            <a:ext cx="8058150" cy="933450"/>
          </a:xfrm>
          <a:prstGeom prst="ribbon2">
            <a:avLst>
              <a:gd name="adj1" fmla="val 18991"/>
              <a:gd name="adj2" fmla="val 52657"/>
            </a:avLst>
          </a:prstGeom>
          <a:gradFill rotWithShape="1">
            <a:gsLst>
              <a:gs pos="0">
                <a:srgbClr val="FFCCFF"/>
              </a:gs>
              <a:gs pos="50000">
                <a:srgbClr val="CCFF99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47900" y="487363"/>
            <a:ext cx="4819650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CC0099"/>
                </a:solidFill>
                <a:latin typeface="Arial"/>
              </a:rPr>
              <a:t>KIỂM TRA BÀI CŨ:</a:t>
            </a:r>
          </a:p>
        </p:txBody>
      </p:sp>
      <p:sp>
        <p:nvSpPr>
          <p:cNvPr id="267274" name="AutoShape 10"/>
          <p:cNvSpPr>
            <a:spLocks noChangeArrowheads="1"/>
          </p:cNvSpPr>
          <p:nvPr/>
        </p:nvSpPr>
        <p:spPr bwMode="auto">
          <a:xfrm>
            <a:off x="1847850" y="2952750"/>
            <a:ext cx="5543550" cy="3048000"/>
          </a:xfrm>
          <a:prstGeom prst="wedgeEllipseCallout">
            <a:avLst>
              <a:gd name="adj1" fmla="val -73741"/>
              <a:gd name="adj2" fmla="val 58023"/>
            </a:avLst>
          </a:prstGeom>
          <a:gradFill rotWithShape="1">
            <a:gsLst>
              <a:gs pos="0">
                <a:srgbClr val="66FFFF"/>
              </a:gs>
              <a:gs pos="50000">
                <a:srgbClr val="CCFF66"/>
              </a:gs>
              <a:gs pos="100000">
                <a:srgbClr val="66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rgbClr val="800000"/>
                </a:solidFill>
                <a:latin typeface="Arial" charset="0"/>
              </a:rPr>
              <a:t>Vì sao </a:t>
            </a:r>
            <a:r>
              <a:rPr lang="vi-VN" sz="2800">
                <a:solidFill>
                  <a:srgbClr val="8000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800000"/>
                </a:solidFill>
                <a:latin typeface="Arial" charset="0"/>
              </a:rPr>
              <a:t>i trên bè, tác giả lại nghĩ </a:t>
            </a:r>
            <a:r>
              <a:rPr lang="vi-VN" sz="2800">
                <a:solidFill>
                  <a:srgbClr val="8000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800000"/>
                </a:solidFill>
                <a:latin typeface="Arial" charset="0"/>
              </a:rPr>
              <a:t>ến mùi vôi xây, mùi lán c</a:t>
            </a:r>
            <a:r>
              <a:rPr lang="vi-VN" sz="2800">
                <a:solidFill>
                  <a:srgbClr val="800000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800000"/>
                </a:solidFill>
                <a:latin typeface="Arial" charset="0"/>
              </a:rPr>
              <a:t>a và những nụ ngói hồng?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build="p"/>
      <p:bldP spid="267270" grpId="0" animBg="1"/>
      <p:bldP spid="267270" grpId="1" animBg="1"/>
      <p:bldP spid="267266" grpId="0"/>
      <p:bldP spid="2672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0866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5000"/>
              </a:spcBef>
            </a:pPr>
            <a:r>
              <a:rPr lang="en-US" sz="3000">
                <a:latin typeface="Arial" charset="0"/>
              </a:rPr>
              <a:t>Thứ    ngày    tháng   n</a:t>
            </a:r>
            <a:r>
              <a:rPr lang="vi-VN" sz="3000">
                <a:latin typeface="Arial" charset="0"/>
              </a:rPr>
              <a:t>ă</a:t>
            </a:r>
            <a:r>
              <a:rPr lang="en-US" sz="3000">
                <a:latin typeface="Arial" charset="0"/>
              </a:rPr>
              <a:t>m  </a:t>
            </a:r>
          </a:p>
          <a:p>
            <a:pPr algn="ctr">
              <a:lnSpc>
                <a:spcPct val="80000"/>
              </a:lnSpc>
              <a:spcBef>
                <a:spcPct val="25000"/>
              </a:spcBef>
            </a:pPr>
            <a:r>
              <a:rPr lang="en-US" sz="3000">
                <a:latin typeface="Arial" charset="0"/>
              </a:rPr>
              <a:t>Tập </a:t>
            </a:r>
            <a:r>
              <a:rPr lang="vi-VN" sz="3000">
                <a:latin typeface="Arial" charset="0"/>
              </a:rPr>
              <a:t>đ</a:t>
            </a:r>
            <a:r>
              <a:rPr lang="en-US" sz="3000">
                <a:latin typeface="Arial" charset="0"/>
              </a:rPr>
              <a:t>ọc</a:t>
            </a:r>
          </a:p>
        </p:txBody>
      </p:sp>
      <p:sp>
        <p:nvSpPr>
          <p:cNvPr id="270343" name="Text Box 7"/>
          <p:cNvSpPr txBox="1">
            <a:spLocks noChangeArrowheads="1"/>
          </p:cNvSpPr>
          <p:nvPr/>
        </p:nvSpPr>
        <p:spPr bwMode="auto">
          <a:xfrm>
            <a:off x="2667000" y="1066800"/>
            <a:ext cx="502920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Sầu riêng</a:t>
            </a:r>
            <a:endParaRPr lang="en-US" sz="3200" b="1">
              <a:solidFill>
                <a:srgbClr val="CC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algn="ctr">
              <a:defRPr/>
            </a:pPr>
            <a:r>
              <a:rPr lang="en-US" sz="1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                                     </a:t>
            </a:r>
            <a:r>
              <a:rPr lang="en-US" sz="1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Mai </a:t>
            </a:r>
            <a:r>
              <a:rPr lang="en-US" sz="1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</a:t>
            </a:r>
            <a:r>
              <a:rPr lang="vi-VN" sz="1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sz="1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Tạo</a:t>
            </a:r>
            <a:endParaRPr lang="en-US" sz="1800" b="1" i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124200" y="1638300"/>
            <a:ext cx="3562350" cy="4648200"/>
            <a:chOff x="1536" y="1080"/>
            <a:chExt cx="2328" cy="3072"/>
          </a:xfrm>
        </p:grpSpPr>
        <p:pic>
          <p:nvPicPr>
            <p:cNvPr id="5128" name="Picture 8" descr="0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20" y="1164"/>
              <a:ext cx="2157" cy="2876"/>
            </a:xfrm>
            <a:prstGeom prst="rect">
              <a:avLst/>
            </a:prstGeom>
            <a:noFill/>
            <a:ln w="12700">
              <a:solidFill>
                <a:srgbClr val="CC0099"/>
              </a:solidFill>
              <a:miter lim="800000"/>
              <a:headEnd/>
              <a:tailEnd/>
            </a:ln>
          </p:spPr>
        </p:pic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1536" y="1080"/>
              <a:ext cx="2328" cy="3072"/>
            </a:xfrm>
            <a:prstGeom prst="rect">
              <a:avLst/>
            </a:prstGeom>
            <a:noFill/>
            <a:ln w="76200" cmpd="tri" algn="ctr">
              <a:solidFill>
                <a:srgbClr val="CC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943100" y="1943100"/>
            <a:ext cx="6324600" cy="4686300"/>
            <a:chOff x="864" y="924"/>
            <a:chExt cx="4224" cy="3084"/>
          </a:xfrm>
        </p:grpSpPr>
        <p:sp>
          <p:nvSpPr>
            <p:cNvPr id="5126" name="Rectangle 5"/>
            <p:cNvSpPr>
              <a:spLocks noChangeArrowheads="1"/>
            </p:cNvSpPr>
            <p:nvPr/>
          </p:nvSpPr>
          <p:spPr bwMode="auto">
            <a:xfrm>
              <a:off x="864" y="924"/>
              <a:ext cx="4224" cy="3084"/>
            </a:xfrm>
            <a:prstGeom prst="rect">
              <a:avLst/>
            </a:prstGeom>
            <a:noFill/>
            <a:ln w="76200" cmpd="tri" algn="ctr">
              <a:solidFill>
                <a:srgbClr val="CC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pic>
          <p:nvPicPr>
            <p:cNvPr id="5127" name="Picture 6" descr="DSC0243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2" y="1022"/>
              <a:ext cx="4018" cy="2902"/>
            </a:xfrm>
            <a:prstGeom prst="rect">
              <a:avLst/>
            </a:prstGeom>
            <a:noFill/>
            <a:ln w="12700">
              <a:solidFill>
                <a:srgbClr val="CC0099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/>
      <p:bldP spid="2703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0866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5000"/>
              </a:spcBef>
            </a:pPr>
            <a:r>
              <a:rPr lang="en-US" sz="3200">
                <a:latin typeface="Arial" charset="0"/>
              </a:rPr>
              <a:t>Thứ    ngày   tháng    n</a:t>
            </a:r>
            <a:r>
              <a:rPr lang="vi-VN" sz="3200">
                <a:latin typeface="Arial" charset="0"/>
              </a:rPr>
              <a:t>ă</a:t>
            </a:r>
            <a:r>
              <a:rPr lang="en-US" sz="3200">
                <a:latin typeface="Arial" charset="0"/>
              </a:rPr>
              <a:t>m   </a:t>
            </a:r>
            <a:endParaRPr lang="en-US" sz="3000">
              <a:latin typeface="Arial" charset="0"/>
            </a:endParaRPr>
          </a:p>
          <a:p>
            <a:pPr algn="ctr">
              <a:lnSpc>
                <a:spcPct val="80000"/>
              </a:lnSpc>
              <a:spcBef>
                <a:spcPct val="25000"/>
              </a:spcBef>
            </a:pPr>
            <a:r>
              <a:rPr lang="en-US" sz="3000">
                <a:latin typeface="Arial" charset="0"/>
              </a:rPr>
              <a:t>Tập </a:t>
            </a:r>
            <a:r>
              <a:rPr lang="vi-VN" sz="3000">
                <a:latin typeface="Arial" charset="0"/>
              </a:rPr>
              <a:t>đ</a:t>
            </a:r>
            <a:r>
              <a:rPr lang="en-US" sz="3000">
                <a:latin typeface="Arial" charset="0"/>
              </a:rPr>
              <a:t>ọc</a:t>
            </a:r>
          </a:p>
        </p:txBody>
      </p:sp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2667000" y="1066800"/>
            <a:ext cx="502920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Sầu riêng</a:t>
            </a: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endParaRPr lang="en-US" sz="32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algn="r">
              <a:defRPr/>
            </a:pPr>
            <a:r>
              <a:rPr lang="en-US" sz="1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Mai </a:t>
            </a:r>
            <a:r>
              <a:rPr lang="en-US" sz="1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</a:t>
            </a:r>
            <a:r>
              <a:rPr lang="vi-VN" sz="1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sz="1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Tạo</a:t>
            </a:r>
            <a:endParaRPr lang="en-US" sz="1800" b="1" i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225291" name="Text Box 11"/>
          <p:cNvSpPr txBox="1">
            <a:spLocks noChangeArrowheads="1"/>
          </p:cNvSpPr>
          <p:nvPr/>
        </p:nvSpPr>
        <p:spPr bwMode="auto">
          <a:xfrm>
            <a:off x="4343400" y="3048000"/>
            <a:ext cx="1752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lủng lẳng</a:t>
            </a:r>
          </a:p>
        </p:txBody>
      </p:sp>
      <p:sp>
        <p:nvSpPr>
          <p:cNvPr id="225293" name="Text Box 13"/>
          <p:cNvSpPr txBox="1">
            <a:spLocks noChangeArrowheads="1"/>
          </p:cNvSpPr>
          <p:nvPr/>
        </p:nvSpPr>
        <p:spPr bwMode="auto">
          <a:xfrm>
            <a:off x="1295400" y="3048000"/>
            <a:ext cx="3276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60000"/>
              </a:spcBef>
            </a:pPr>
            <a:r>
              <a:rPr lang="en-US" sz="2800">
                <a:latin typeface="Arial" charset="0"/>
              </a:rPr>
              <a:t>- sầu riêng, quyện,</a:t>
            </a:r>
          </a:p>
        </p:txBody>
      </p:sp>
      <p:sp>
        <p:nvSpPr>
          <p:cNvPr id="6150" name="Rectangle 18"/>
          <p:cNvSpPr>
            <a:spLocks noChangeArrowheads="1"/>
          </p:cNvSpPr>
          <p:nvPr/>
        </p:nvSpPr>
        <p:spPr bwMode="auto">
          <a:xfrm>
            <a:off x="1066800" y="1981200"/>
            <a:ext cx="2133600" cy="533400"/>
          </a:xfrm>
          <a:prstGeom prst="rect">
            <a:avLst/>
          </a:prstGeom>
          <a:solidFill>
            <a:srgbClr val="66FFFF"/>
          </a:solidFill>
          <a:ln w="76200" cmpd="tri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25299" name="Text Box 19"/>
          <p:cNvSpPr txBox="1">
            <a:spLocks noChangeArrowheads="1"/>
          </p:cNvSpPr>
          <p:nvPr/>
        </p:nvSpPr>
        <p:spPr bwMode="auto">
          <a:xfrm>
            <a:off x="1143000" y="1981200"/>
            <a:ext cx="1981200" cy="1039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Luyện </a:t>
            </a:r>
            <a:r>
              <a:rPr lang="vi-V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ọc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800">
                <a:latin typeface="Arial"/>
              </a:rPr>
              <a:t>*</a:t>
            </a:r>
            <a:r>
              <a:rPr lang="en-US" sz="2800" u="sng">
                <a:latin typeface="Arial"/>
              </a:rPr>
              <a:t>Đọc </a:t>
            </a:r>
            <a:r>
              <a:rPr lang="vi-VN" sz="2800" u="sng">
                <a:latin typeface="Arial"/>
              </a:rPr>
              <a:t>đ</a:t>
            </a:r>
            <a:r>
              <a:rPr lang="en-US" sz="2800" u="sng">
                <a:latin typeface="Arial"/>
              </a:rPr>
              <a:t>úng</a:t>
            </a:r>
            <a:r>
              <a:rPr lang="en-US" sz="2800">
                <a:latin typeface="Arial"/>
              </a:rPr>
              <a:t>:</a:t>
            </a:r>
          </a:p>
        </p:txBody>
      </p:sp>
      <p:sp>
        <p:nvSpPr>
          <p:cNvPr id="225300" name="Text Box 20"/>
          <p:cNvSpPr txBox="1">
            <a:spLocks noChangeArrowheads="1"/>
          </p:cNvSpPr>
          <p:nvPr/>
        </p:nvSpPr>
        <p:spPr bwMode="auto">
          <a:xfrm>
            <a:off x="1295400" y="3733800"/>
            <a:ext cx="4495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- khẳng khiu, quằn, l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ợn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086600" cy="85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5000"/>
              </a:spcBef>
            </a:pPr>
            <a:r>
              <a:rPr lang="en-US" sz="2800">
                <a:latin typeface="Arial" charset="0"/>
              </a:rPr>
              <a:t>Thứ    ngày   tháng    n</a:t>
            </a:r>
            <a:r>
              <a:rPr lang="vi-VN" sz="2800">
                <a:latin typeface="Arial" charset="0"/>
              </a:rPr>
              <a:t>ă</a:t>
            </a:r>
            <a:r>
              <a:rPr lang="en-US" sz="2800">
                <a:latin typeface="Arial" charset="0"/>
              </a:rPr>
              <a:t>m </a:t>
            </a:r>
          </a:p>
          <a:p>
            <a:pPr algn="ctr">
              <a:lnSpc>
                <a:spcPct val="80000"/>
              </a:lnSpc>
              <a:spcBef>
                <a:spcPct val="25000"/>
              </a:spcBef>
            </a:pPr>
            <a:r>
              <a:rPr lang="en-US" sz="2600">
                <a:latin typeface="Arial" charset="0"/>
              </a:rPr>
              <a:t>Tập </a:t>
            </a:r>
            <a:r>
              <a:rPr lang="vi-VN" sz="2600">
                <a:latin typeface="Arial" charset="0"/>
              </a:rPr>
              <a:t>đ</a:t>
            </a:r>
            <a:r>
              <a:rPr lang="en-US" sz="2600">
                <a:latin typeface="Arial" charset="0"/>
              </a:rPr>
              <a:t>ọc</a:t>
            </a:r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2667000" y="838200"/>
            <a:ext cx="4953000" cy="884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Sầu riêng</a:t>
            </a:r>
            <a:endParaRPr lang="en-US" sz="3200" b="1">
              <a:solidFill>
                <a:srgbClr val="CC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algn="r">
              <a:defRPr/>
            </a:pP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Mai 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</a:t>
            </a:r>
            <a:r>
              <a:rPr lang="vi-VN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Tạo</a:t>
            </a:r>
            <a:endParaRPr lang="en-US" sz="2000" b="1" i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533400" y="2133600"/>
            <a:ext cx="2133600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Luyện </a:t>
            </a:r>
            <a:r>
              <a:rPr lang="vi-VN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ọc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*Đọc </a:t>
            </a:r>
            <a:r>
              <a:rPr lang="vi-VN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úng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</a:t>
            </a: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4419600" y="2133600"/>
            <a:ext cx="2590800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Tìm hiểu bài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 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Từ ngữ:</a:t>
            </a:r>
            <a:endParaRPr lang="en-US" sz="2400" b="1" u="sng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4267200" y="19812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508" name="Text Box 12"/>
          <p:cNvSpPr txBox="1">
            <a:spLocks noChangeArrowheads="1"/>
          </p:cNvSpPr>
          <p:nvPr/>
        </p:nvSpPr>
        <p:spPr bwMode="auto">
          <a:xfrm>
            <a:off x="533400" y="3810000"/>
            <a:ext cx="2819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*Đọc diễn cảm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</a:t>
            </a:r>
          </a:p>
        </p:txBody>
      </p:sp>
      <p:sp>
        <p:nvSpPr>
          <p:cNvPr id="7176" name="Text Box 15"/>
          <p:cNvSpPr txBox="1">
            <a:spLocks noChangeArrowheads="1"/>
          </p:cNvSpPr>
          <p:nvPr/>
        </p:nvSpPr>
        <p:spPr bwMode="auto">
          <a:xfrm>
            <a:off x="2514600" y="2971800"/>
            <a:ext cx="1676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lủng lẳng</a:t>
            </a:r>
          </a:p>
        </p:txBody>
      </p:sp>
      <p:sp>
        <p:nvSpPr>
          <p:cNvPr id="7177" name="Text Box 16"/>
          <p:cNvSpPr txBox="1">
            <a:spLocks noChangeArrowheads="1"/>
          </p:cNvSpPr>
          <p:nvPr/>
        </p:nvSpPr>
        <p:spPr bwMode="auto">
          <a:xfrm>
            <a:off x="304800" y="2971800"/>
            <a:ext cx="24384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60000"/>
              </a:spcBef>
            </a:pPr>
            <a:r>
              <a:rPr lang="en-US" sz="2000">
                <a:latin typeface="Arial" charset="0"/>
              </a:rPr>
              <a:t>- sầu riêng, quyện</a:t>
            </a:r>
            <a:r>
              <a:rPr lang="en-US" sz="2200">
                <a:latin typeface="Arial" charset="0"/>
              </a:rPr>
              <a:t>,</a:t>
            </a:r>
          </a:p>
        </p:txBody>
      </p:sp>
      <p:sp>
        <p:nvSpPr>
          <p:cNvPr id="7178" name="Text Box 17"/>
          <p:cNvSpPr txBox="1">
            <a:spLocks noChangeArrowheads="1"/>
          </p:cNvSpPr>
          <p:nvPr/>
        </p:nvSpPr>
        <p:spPr bwMode="auto">
          <a:xfrm>
            <a:off x="304800" y="3352800"/>
            <a:ext cx="3276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- khẳng khiu, quằn, l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ợn</a:t>
            </a:r>
          </a:p>
        </p:txBody>
      </p:sp>
      <p:sp>
        <p:nvSpPr>
          <p:cNvPr id="234514" name="Text Box 18"/>
          <p:cNvSpPr txBox="1">
            <a:spLocks noChangeArrowheads="1"/>
          </p:cNvSpPr>
          <p:nvPr/>
        </p:nvSpPr>
        <p:spPr bwMode="auto">
          <a:xfrm>
            <a:off x="4572000" y="3200400"/>
            <a:ext cx="33337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th</a:t>
            </a:r>
            <a:r>
              <a:rPr lang="vi-VN" sz="2400">
                <a:latin typeface="Arial" charset="0"/>
              </a:rPr>
              <a:t>ơ</a:t>
            </a:r>
            <a:r>
              <a:rPr lang="en-US" sz="2400">
                <a:latin typeface="Arial" charset="0"/>
              </a:rPr>
              <a:t>m ngát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086600" cy="796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5000"/>
              </a:spcBef>
            </a:pPr>
            <a:r>
              <a:rPr lang="en-US" sz="2800">
                <a:latin typeface="Arial" charset="0"/>
              </a:rPr>
              <a:t> Thứ    ngày   tháng    n</a:t>
            </a:r>
            <a:r>
              <a:rPr lang="vi-VN" sz="2800">
                <a:latin typeface="Arial" charset="0"/>
              </a:rPr>
              <a:t>ă</a:t>
            </a:r>
            <a:r>
              <a:rPr lang="en-US" sz="2800">
                <a:latin typeface="Arial" charset="0"/>
              </a:rPr>
              <a:t>m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2600">
                <a:latin typeface="Arial" charset="0"/>
              </a:rPr>
              <a:t>Tập </a:t>
            </a:r>
            <a:r>
              <a:rPr lang="vi-VN" sz="2600">
                <a:latin typeface="Arial" charset="0"/>
              </a:rPr>
              <a:t>đ</a:t>
            </a:r>
            <a:r>
              <a:rPr lang="en-US" sz="2600">
                <a:latin typeface="Arial" charset="0"/>
              </a:rPr>
              <a:t>ọc</a:t>
            </a:r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2667000" y="838200"/>
            <a:ext cx="4953000" cy="884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Sầu riêng</a:t>
            </a:r>
            <a:endParaRPr lang="en-US" sz="3200" b="1">
              <a:solidFill>
                <a:srgbClr val="CC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algn="r">
              <a:defRPr/>
            </a:pP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Mai 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</a:t>
            </a:r>
            <a:r>
              <a:rPr lang="vi-VN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Tạo</a:t>
            </a:r>
            <a:endParaRPr lang="en-US" sz="2000" b="1" i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533400" y="2133600"/>
            <a:ext cx="2133600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Luyện </a:t>
            </a:r>
            <a:r>
              <a:rPr lang="vi-VN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ọc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*Đọc </a:t>
            </a:r>
            <a:r>
              <a:rPr lang="vi-VN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úng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</a:t>
            </a:r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4419600" y="2133600"/>
            <a:ext cx="2590800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Tìm hiểu bài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 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Từ ngữ:</a:t>
            </a:r>
            <a:endParaRPr lang="en-US" sz="2400" b="1" u="sng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4267200" y="19812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4343400" y="2819400"/>
            <a:ext cx="452913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- th</a:t>
            </a:r>
            <a:r>
              <a:rPr lang="vi-VN" sz="2000">
                <a:latin typeface="Arial" charset="0"/>
              </a:rPr>
              <a:t>ơ</a:t>
            </a:r>
            <a:r>
              <a:rPr lang="en-US" sz="2000">
                <a:latin typeface="Arial" charset="0"/>
              </a:rPr>
              <a:t>m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ậm, lâu tan, ngào ngạt, quyến rũ,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am mê</a:t>
            </a:r>
            <a:r>
              <a:rPr lang="en-US" sz="1800">
                <a:latin typeface="Arial" charset="0"/>
              </a:rPr>
              <a:t> </a:t>
            </a: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533400" y="3810000"/>
            <a:ext cx="2819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*Đọc diễn cảm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590800" y="2971800"/>
            <a:ext cx="1524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lủng lẳng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04800" y="2971800"/>
            <a:ext cx="24384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60000"/>
              </a:spcBef>
            </a:pPr>
            <a:r>
              <a:rPr lang="en-US" sz="2200">
                <a:latin typeface="Arial" charset="0"/>
              </a:rPr>
              <a:t>- </a:t>
            </a:r>
            <a:r>
              <a:rPr lang="en-US" sz="2000">
                <a:latin typeface="Arial" charset="0"/>
              </a:rPr>
              <a:t>sầu riêng, quyện,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04800" y="3352800"/>
            <a:ext cx="3124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- khẳng khiu, quằn, l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ợn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419600" y="3638550"/>
            <a:ext cx="419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- th</a:t>
            </a:r>
            <a:r>
              <a:rPr lang="vi-VN" sz="2000">
                <a:latin typeface="Arial" charset="0"/>
              </a:rPr>
              <a:t>ơ</a:t>
            </a:r>
            <a:r>
              <a:rPr lang="en-US" sz="2000">
                <a:latin typeface="Arial" charset="0"/>
              </a:rPr>
              <a:t>m ngát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3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3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086600" cy="796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5000"/>
              </a:spcBef>
            </a:pPr>
            <a:r>
              <a:rPr lang="en-US" sz="2800">
                <a:latin typeface="Arial" charset="0"/>
              </a:rPr>
              <a:t> Thứ    ngày   tháng    n</a:t>
            </a:r>
            <a:r>
              <a:rPr lang="vi-VN" sz="2800">
                <a:latin typeface="Arial" charset="0"/>
              </a:rPr>
              <a:t>ă</a:t>
            </a:r>
            <a:r>
              <a:rPr lang="en-US" sz="2800">
                <a:latin typeface="Arial" charset="0"/>
              </a:rPr>
              <a:t>m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2600">
                <a:latin typeface="Arial" charset="0"/>
              </a:rPr>
              <a:t>Tập </a:t>
            </a:r>
            <a:r>
              <a:rPr lang="vi-VN" sz="2600">
                <a:latin typeface="Arial" charset="0"/>
              </a:rPr>
              <a:t>đ</a:t>
            </a:r>
            <a:r>
              <a:rPr lang="en-US" sz="2600">
                <a:latin typeface="Arial" charset="0"/>
              </a:rPr>
              <a:t>ọc</a:t>
            </a:r>
          </a:p>
        </p:txBody>
      </p:sp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2667000" y="838200"/>
            <a:ext cx="4953000" cy="884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Sầu riêng</a:t>
            </a:r>
            <a:endParaRPr lang="en-US" sz="3200" b="1">
              <a:solidFill>
                <a:srgbClr val="CC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algn="r">
              <a:defRPr/>
            </a:pP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Mai 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</a:t>
            </a:r>
            <a:r>
              <a:rPr lang="vi-VN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Tạo</a:t>
            </a:r>
            <a:endParaRPr lang="en-US" sz="2000" b="1" i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533400" y="2133600"/>
            <a:ext cx="2133600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Luyện </a:t>
            </a:r>
            <a:r>
              <a:rPr lang="vi-VN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ọc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*Đọc </a:t>
            </a:r>
            <a:r>
              <a:rPr lang="vi-VN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úng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</a:t>
            </a: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4419600" y="2133600"/>
            <a:ext cx="2590800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Tìm hiểu bài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 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Từ ngữ:</a:t>
            </a:r>
            <a:endParaRPr lang="en-US" sz="2400" b="1" u="sng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4267200" y="19812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343400" y="2819400"/>
            <a:ext cx="45720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th</a:t>
            </a:r>
            <a:r>
              <a:rPr lang="vi-VN" sz="2400">
                <a:latin typeface="Arial" charset="0"/>
              </a:rPr>
              <a:t>ơ</a:t>
            </a:r>
            <a:r>
              <a:rPr lang="en-US" sz="2400">
                <a:latin typeface="Arial" charset="0"/>
              </a:rPr>
              <a:t>m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ậm, lâu tan, ngào ngạt, quyến rũ,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am mê. </a:t>
            </a:r>
          </a:p>
        </p:txBody>
      </p:sp>
      <p:sp>
        <p:nvSpPr>
          <p:cNvPr id="252936" name="Text Box 8"/>
          <p:cNvSpPr txBox="1">
            <a:spLocks noChangeArrowheads="1"/>
          </p:cNvSpPr>
          <p:nvPr/>
        </p:nvSpPr>
        <p:spPr bwMode="auto">
          <a:xfrm>
            <a:off x="533400" y="3810000"/>
            <a:ext cx="2819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*Đọc diễn cảm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514600" y="2971800"/>
            <a:ext cx="1447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lủng lẳng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04800" y="2971800"/>
            <a:ext cx="26289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60000"/>
              </a:spcBef>
            </a:pPr>
            <a:r>
              <a:rPr lang="en-US" sz="2000">
                <a:latin typeface="Arial" charset="0"/>
              </a:rPr>
              <a:t>- sầu riêng, quyện,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04800" y="3352800"/>
            <a:ext cx="3124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</a:rPr>
              <a:t>- k</a:t>
            </a:r>
            <a:r>
              <a:rPr lang="en-US" sz="2000">
                <a:latin typeface="Arial" charset="0"/>
              </a:rPr>
              <a:t>hẳng khiu, quằn, l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ợn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438650" y="3867150"/>
            <a:ext cx="419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th</a:t>
            </a:r>
            <a:r>
              <a:rPr lang="vi-VN" sz="2400">
                <a:latin typeface="Arial" charset="0"/>
              </a:rPr>
              <a:t>ơ</a:t>
            </a:r>
            <a:r>
              <a:rPr lang="en-US" sz="2400">
                <a:latin typeface="Arial" charset="0"/>
              </a:rPr>
              <a:t>m ngát. </a:t>
            </a:r>
          </a:p>
        </p:txBody>
      </p:sp>
      <p:sp>
        <p:nvSpPr>
          <p:cNvPr id="252941" name="Text Box 13"/>
          <p:cNvSpPr txBox="1">
            <a:spLocks noChangeArrowheads="1"/>
          </p:cNvSpPr>
          <p:nvPr/>
        </p:nvSpPr>
        <p:spPr bwMode="auto">
          <a:xfrm>
            <a:off x="4419600" y="4495800"/>
            <a:ext cx="41910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khẳng khiu, cao vút, thẳng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uột.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2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2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086600" cy="796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5000"/>
              </a:spcBef>
            </a:pPr>
            <a:r>
              <a:rPr lang="en-US" sz="2800">
                <a:latin typeface="Arial" charset="0"/>
              </a:rPr>
              <a:t> Thứ    ngày   tháng    n</a:t>
            </a:r>
            <a:r>
              <a:rPr lang="vi-VN" sz="2800">
                <a:latin typeface="Arial" charset="0"/>
              </a:rPr>
              <a:t>ă</a:t>
            </a:r>
            <a:r>
              <a:rPr lang="en-US" sz="2800">
                <a:latin typeface="Arial" charset="0"/>
              </a:rPr>
              <a:t>m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2600">
                <a:latin typeface="Arial" charset="0"/>
              </a:rPr>
              <a:t>Tập </a:t>
            </a:r>
            <a:r>
              <a:rPr lang="vi-VN" sz="2600">
                <a:latin typeface="Arial" charset="0"/>
              </a:rPr>
              <a:t>đ</a:t>
            </a:r>
            <a:r>
              <a:rPr lang="en-US" sz="2600">
                <a:latin typeface="Arial" charset="0"/>
              </a:rPr>
              <a:t>ọc</a:t>
            </a:r>
          </a:p>
        </p:txBody>
      </p:sp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2667000" y="838200"/>
            <a:ext cx="4953000" cy="884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Sầu riêng</a:t>
            </a:r>
            <a:endParaRPr lang="en-US" sz="3200" b="1">
              <a:solidFill>
                <a:srgbClr val="CC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algn="r">
              <a:defRPr/>
            </a:pP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Mai 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</a:t>
            </a:r>
            <a:r>
              <a:rPr lang="vi-VN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Tạo</a:t>
            </a:r>
            <a:endParaRPr lang="en-US" sz="2000" b="1" i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533400" y="2133600"/>
            <a:ext cx="2133600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Luyện </a:t>
            </a:r>
            <a:r>
              <a:rPr lang="vi-VN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ọc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*Đọc </a:t>
            </a:r>
            <a:r>
              <a:rPr lang="vi-VN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úng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</a:t>
            </a:r>
          </a:p>
        </p:txBody>
      </p:sp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4076700" y="2133600"/>
            <a:ext cx="2933700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Tìm hiểu bài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 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Từ ngữ:</a:t>
            </a:r>
            <a:endParaRPr lang="en-US" sz="2400" b="1" u="sng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3695700" y="19812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000500" y="2819400"/>
            <a:ext cx="46101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- th</a:t>
            </a:r>
            <a:r>
              <a:rPr lang="vi-VN" sz="2000">
                <a:latin typeface="Arial" charset="0"/>
              </a:rPr>
              <a:t>ơ</a:t>
            </a:r>
            <a:r>
              <a:rPr lang="en-US" sz="2000">
                <a:latin typeface="Arial" charset="0"/>
              </a:rPr>
              <a:t>m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ậm, lâu tan, ngào ngạt, quyến rũ,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am mê. </a:t>
            </a:r>
          </a:p>
        </p:txBody>
      </p:sp>
      <p:sp>
        <p:nvSpPr>
          <p:cNvPr id="256008" name="Text Box 8"/>
          <p:cNvSpPr txBox="1">
            <a:spLocks noChangeArrowheads="1"/>
          </p:cNvSpPr>
          <p:nvPr/>
        </p:nvSpPr>
        <p:spPr bwMode="auto">
          <a:xfrm>
            <a:off x="533400" y="3810000"/>
            <a:ext cx="2819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*Đọc diễn cảm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514600" y="2971800"/>
            <a:ext cx="1371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lủng lẳng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04800" y="2971800"/>
            <a:ext cx="26289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60000"/>
              </a:spcBef>
            </a:pPr>
            <a:r>
              <a:rPr lang="en-US" sz="2200">
                <a:latin typeface="Arial" charset="0"/>
              </a:rPr>
              <a:t>- </a:t>
            </a:r>
            <a:r>
              <a:rPr lang="en-US" sz="2000">
                <a:latin typeface="Arial" charset="0"/>
              </a:rPr>
              <a:t>sầu riêng, quyện,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04800" y="3352800"/>
            <a:ext cx="3505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</a:rPr>
              <a:t>- </a:t>
            </a:r>
            <a:r>
              <a:rPr lang="en-US" sz="2000">
                <a:latin typeface="Arial" charset="0"/>
              </a:rPr>
              <a:t>khẳng khiu, quằn, l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ợn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005263" y="3521075"/>
            <a:ext cx="419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- th</a:t>
            </a:r>
            <a:r>
              <a:rPr lang="vi-VN" sz="2000">
                <a:latin typeface="Arial" charset="0"/>
              </a:rPr>
              <a:t>ơ</a:t>
            </a:r>
            <a:r>
              <a:rPr lang="en-US" sz="2000">
                <a:latin typeface="Arial" charset="0"/>
              </a:rPr>
              <a:t>m ngát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000500" y="4038600"/>
            <a:ext cx="419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- khẳng khiu, cao vút, thẳng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uột.</a:t>
            </a:r>
          </a:p>
        </p:txBody>
      </p:sp>
      <p:sp>
        <p:nvSpPr>
          <p:cNvPr id="256016" name="Text Box 16"/>
          <p:cNvSpPr txBox="1">
            <a:spLocks noChangeArrowheads="1"/>
          </p:cNvSpPr>
          <p:nvPr/>
        </p:nvSpPr>
        <p:spPr bwMode="auto">
          <a:xfrm>
            <a:off x="3848100" y="4400550"/>
            <a:ext cx="55245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* Đoạn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 1: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H</a:t>
            </a:r>
            <a:r>
              <a:rPr lang="vi-VN" sz="2000" b="1">
                <a:solidFill>
                  <a:srgbClr val="00FF00"/>
                </a:solidFill>
                <a:latin typeface="Arial" charset="0"/>
              </a:rPr>
              <a:t>ươ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ng vị </a:t>
            </a:r>
            <a:r>
              <a:rPr lang="vi-VN" sz="2000" b="1">
                <a:solidFill>
                  <a:srgbClr val="00FF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ặc biệt của quả sầu riêng.</a:t>
            </a:r>
            <a:r>
              <a:rPr lang="en-US" sz="1800">
                <a:solidFill>
                  <a:srgbClr val="00FF00"/>
                </a:solidFill>
                <a:latin typeface="Arial" charset="0"/>
              </a:rPr>
              <a:t>  </a:t>
            </a:r>
          </a:p>
        </p:txBody>
      </p:sp>
      <p:sp>
        <p:nvSpPr>
          <p:cNvPr id="256017" name="Text Box 17"/>
          <p:cNvSpPr txBox="1">
            <a:spLocks noChangeArrowheads="1"/>
          </p:cNvSpPr>
          <p:nvPr/>
        </p:nvSpPr>
        <p:spPr bwMode="auto">
          <a:xfrm>
            <a:off x="3810000" y="5010150"/>
            <a:ext cx="5334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* Đoạn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 2:</a:t>
            </a:r>
            <a:r>
              <a:rPr lang="en-US" sz="2000">
                <a:latin typeface="Arial" charset="0"/>
              </a:rPr>
              <a:t>  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Những nét </a:t>
            </a:r>
            <a:r>
              <a:rPr lang="vi-VN" sz="2000" b="1">
                <a:solidFill>
                  <a:srgbClr val="00FF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ặc sắc của hoa sầu riêng</a:t>
            </a:r>
          </a:p>
        </p:txBody>
      </p:sp>
      <p:sp>
        <p:nvSpPr>
          <p:cNvPr id="256018" name="Text Box 18"/>
          <p:cNvSpPr txBox="1">
            <a:spLocks noChangeArrowheads="1"/>
          </p:cNvSpPr>
          <p:nvPr/>
        </p:nvSpPr>
        <p:spPr bwMode="auto">
          <a:xfrm>
            <a:off x="3829050" y="5467350"/>
            <a:ext cx="53149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* Đoạn</a:t>
            </a:r>
            <a:r>
              <a:rPr lang="en-US">
                <a:latin typeface="Arial" charset="0"/>
              </a:rPr>
              <a:t> 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3:</a:t>
            </a:r>
            <a:r>
              <a:rPr lang="en-US" sz="2000">
                <a:latin typeface="Arial" charset="0"/>
              </a:rPr>
              <a:t>  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Dáng vẻ kì lạ của cây sầu riêng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56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5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6" grpId="0" build="allAtOnce"/>
      <p:bldP spid="256017" grpId="0" build="allAtOnce"/>
      <p:bldP spid="25601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086600" cy="781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2800">
                <a:latin typeface="Arial" charset="0"/>
              </a:rPr>
              <a:t> Thứ    ngày   tháng    n</a:t>
            </a:r>
            <a:r>
              <a:rPr lang="vi-VN" sz="2800">
                <a:latin typeface="Arial" charset="0"/>
              </a:rPr>
              <a:t>ă</a:t>
            </a:r>
            <a:r>
              <a:rPr lang="en-US" sz="2800">
                <a:latin typeface="Arial" charset="0"/>
              </a:rPr>
              <a:t>m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2800">
                <a:latin typeface="Arial" charset="0"/>
              </a:rPr>
              <a:t>Tập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ọc</a:t>
            </a:r>
          </a:p>
        </p:txBody>
      </p:sp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2667000" y="822325"/>
            <a:ext cx="502920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Sầu riêng</a:t>
            </a: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endParaRPr lang="en-US" sz="32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algn="r">
              <a:defRPr/>
            </a:pPr>
            <a:r>
              <a:rPr lang="en-US" sz="1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Mai </a:t>
            </a:r>
            <a:r>
              <a:rPr lang="en-US" sz="1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</a:t>
            </a:r>
            <a:r>
              <a:rPr lang="vi-VN" sz="1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sz="1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Tạo</a:t>
            </a:r>
            <a:endParaRPr lang="en-US" sz="1800" b="1" i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229393" name="Picture 17" descr="Cau hoi"/>
          <p:cNvPicPr>
            <a:picLocks noChangeAspect="1" noChangeArrowheads="1" noCrop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209800"/>
            <a:ext cx="685800" cy="762000"/>
          </a:xfrm>
          <a:noFill/>
        </p:spPr>
      </p:pic>
      <p:sp>
        <p:nvSpPr>
          <p:cNvPr id="229401" name="AutoShape 25"/>
          <p:cNvSpPr>
            <a:spLocks noChangeArrowheads="1"/>
          </p:cNvSpPr>
          <p:nvPr/>
        </p:nvSpPr>
        <p:spPr bwMode="auto">
          <a:xfrm>
            <a:off x="1828800" y="1752600"/>
            <a:ext cx="5867400" cy="4191000"/>
          </a:xfrm>
          <a:prstGeom prst="cloudCallout">
            <a:avLst>
              <a:gd name="adj1" fmla="val -45481"/>
              <a:gd name="adj2" fmla="val 56667"/>
            </a:avLst>
          </a:prstGeom>
          <a:gradFill rotWithShape="1">
            <a:gsLst>
              <a:gs pos="0">
                <a:srgbClr val="CCFFCC"/>
              </a:gs>
              <a:gs pos="50000">
                <a:srgbClr val="FFCCCC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3200">
                <a:solidFill>
                  <a:srgbClr val="660066"/>
                </a:solidFill>
                <a:latin typeface="Arial" charset="0"/>
              </a:rPr>
              <a:t>Tìm những câu v</a:t>
            </a:r>
            <a:r>
              <a:rPr lang="vi-VN" sz="3200">
                <a:solidFill>
                  <a:srgbClr val="660066"/>
                </a:solidFill>
                <a:latin typeface="Arial" charset="0"/>
              </a:rPr>
              <a:t>ă</a:t>
            </a:r>
            <a:r>
              <a:rPr lang="en-US" sz="3200">
                <a:solidFill>
                  <a:srgbClr val="660066"/>
                </a:solidFill>
                <a:latin typeface="Arial" charset="0"/>
              </a:rPr>
              <a:t>n thể hiện tình cảm của tác giả </a:t>
            </a:r>
            <a:r>
              <a:rPr lang="vi-VN" sz="3200">
                <a:solidFill>
                  <a:srgbClr val="660066"/>
                </a:solidFill>
                <a:latin typeface="Arial" charset="0"/>
              </a:rPr>
              <a:t>đ</a:t>
            </a:r>
            <a:r>
              <a:rPr lang="en-US" sz="3200">
                <a:solidFill>
                  <a:srgbClr val="660066"/>
                </a:solidFill>
                <a:latin typeface="Arial" charset="0"/>
              </a:rPr>
              <a:t>ối với cây sầu riêng?</a:t>
            </a:r>
          </a:p>
          <a:p>
            <a:pPr algn="ctr"/>
            <a:endParaRPr lang="en-US">
              <a:solidFill>
                <a:srgbClr val="660066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2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401" grpId="0" animBg="1"/>
    </p:bldLst>
  </p:timing>
</p:sld>
</file>

<file path=ppt/theme/theme1.xml><?xml version="1.0" encoding="utf-8"?>
<a:theme xmlns:a="http://schemas.openxmlformats.org/drawingml/2006/main" name="Ripple">
  <a:themeElements>
    <a:clrScheme name="Ripple 11">
      <a:dk1>
        <a:srgbClr val="0000FF"/>
      </a:dk1>
      <a:lt1>
        <a:srgbClr val="FFFFFF"/>
      </a:lt1>
      <a:dk2>
        <a:srgbClr val="0000FF"/>
      </a:dk2>
      <a:lt2>
        <a:srgbClr val="CCECFF"/>
      </a:lt2>
      <a:accent1>
        <a:srgbClr val="009999"/>
      </a:accent1>
      <a:accent2>
        <a:srgbClr val="0088E4"/>
      </a:accent2>
      <a:accent3>
        <a:srgbClr val="AAAAFF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10">
        <a:dk1>
          <a:srgbClr val="0066FF"/>
        </a:dk1>
        <a:lt1>
          <a:srgbClr val="FFFFFF"/>
        </a:lt1>
        <a:dk2>
          <a:srgbClr val="0000FF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AAFF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11">
        <a:dk1>
          <a:srgbClr val="0000FF"/>
        </a:dk1>
        <a:lt1>
          <a:srgbClr val="FFFFFF"/>
        </a:lt1>
        <a:dk2>
          <a:srgbClr val="0000FF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AAFF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2592</TotalTime>
  <Words>998</Words>
  <Application>Microsoft Office PowerPoint</Application>
  <PresentationFormat>On-screen Show (4:3)</PresentationFormat>
  <Paragraphs>132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.VnArial</vt:lpstr>
      <vt:lpstr>Arial</vt:lpstr>
      <vt:lpstr>Wingdings</vt:lpstr>
      <vt:lpstr>Ripple</vt:lpstr>
      <vt:lpstr>Microsoft Photo Editor 3.0 Photo</vt:lpstr>
      <vt:lpstr>Microsoft Clip Gallery</vt:lpstr>
      <vt:lpstr>Slide 1</vt:lpstr>
      <vt:lpstr>KIỂM TRA BÀI CŨ: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YENVIEN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BµI GI¶NG §IÖN Tö</dc:title>
  <dc:creator>HAI</dc:creator>
  <cp:lastModifiedBy>CSTeam</cp:lastModifiedBy>
  <cp:revision>98</cp:revision>
  <dcterms:created xsi:type="dcterms:W3CDTF">2005-12-31T14:17:08Z</dcterms:created>
  <dcterms:modified xsi:type="dcterms:W3CDTF">2016-06-30T01:49:55Z</dcterms:modified>
</cp:coreProperties>
</file>